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62" r:id="rId4"/>
    <p:sldId id="264" r:id="rId5"/>
    <p:sldId id="261" r:id="rId6"/>
    <p:sldId id="285" r:id="rId7"/>
    <p:sldId id="331" r:id="rId8"/>
    <p:sldId id="286" r:id="rId9"/>
    <p:sldId id="313" r:id="rId10"/>
    <p:sldId id="288" r:id="rId11"/>
    <p:sldId id="289" r:id="rId12"/>
    <p:sldId id="287" r:id="rId13"/>
    <p:sldId id="314" r:id="rId14"/>
    <p:sldId id="315" r:id="rId15"/>
    <p:sldId id="290" r:id="rId16"/>
    <p:sldId id="291" r:id="rId17"/>
    <p:sldId id="292" r:id="rId18"/>
    <p:sldId id="293" r:id="rId19"/>
    <p:sldId id="294" r:id="rId20"/>
    <p:sldId id="295" r:id="rId21"/>
    <p:sldId id="316" r:id="rId22"/>
    <p:sldId id="329" r:id="rId23"/>
    <p:sldId id="327" r:id="rId24"/>
    <p:sldId id="317" r:id="rId25"/>
    <p:sldId id="323" r:id="rId26"/>
    <p:sldId id="319" r:id="rId27"/>
    <p:sldId id="330" r:id="rId28"/>
    <p:sldId id="320" r:id="rId29"/>
    <p:sldId id="325" r:id="rId30"/>
    <p:sldId id="324" r:id="rId31"/>
    <p:sldId id="321" r:id="rId32"/>
    <p:sldId id="263" r:id="rId33"/>
  </p:sldIdLst>
  <p:sldSz cx="9144000" cy="5143500" type="screen16x9"/>
  <p:notesSz cx="6858000" cy="9144000"/>
  <p:embeddedFontLst>
    <p:embeddedFont>
      <p:font typeface="KT&amp;G 상상본문 M" panose="020B0600000101010101" charset="-127"/>
      <p:regular r:id="rId35"/>
    </p:embeddedFont>
    <p:embeddedFont>
      <p:font typeface="함초롬돋움" panose="02030504000101010101" pitchFamily="18" charset="-127"/>
      <p:regular r:id="rId36"/>
      <p:bold r:id="rId37"/>
    </p:embeddedFont>
    <p:embeddedFont>
      <p:font typeface="맑은 고딕" panose="020B0503020000020004" pitchFamily="50" charset="-127"/>
      <p:regular r:id="rId38"/>
      <p:bold r:id="rId39"/>
    </p:embeddedFont>
    <p:embeddedFont>
      <p:font typeface="HY동녘B" panose="02030600000101010101" pitchFamily="18" charset="-127"/>
      <p:regular r:id="rId40"/>
    </p:embeddedFont>
    <p:embeddedFont>
      <p:font typeface="KT&amp;G 상상제목 B" panose="020B0600000101010101" charset="-127"/>
      <p:regular r:id="rId41"/>
    </p:embeddedFont>
    <p:embeddedFont>
      <p:font typeface="나눔스퀘어라운드 ExtraBold" panose="020B0600000101010101" charset="-127"/>
      <p:bold r:id="rId42"/>
    </p:embeddedFont>
    <p:embeddedFont>
      <p:font typeface="HY동녘M" panose="02030600000101010101" pitchFamily="18" charset="-127"/>
      <p:regular r:id="rId4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8C4"/>
    <a:srgbClr val="F79443"/>
    <a:srgbClr val="F8A45E"/>
    <a:srgbClr val="CEC091"/>
    <a:srgbClr val="E5D5AB"/>
    <a:srgbClr val="3B5961"/>
    <a:srgbClr val="333A3D"/>
    <a:srgbClr val="76756C"/>
    <a:srgbClr val="625C4D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70" autoAdjust="0"/>
    <p:restoredTop sz="94660"/>
  </p:normalViewPr>
  <p:slideViewPr>
    <p:cSldViewPr>
      <p:cViewPr varScale="1">
        <p:scale>
          <a:sx n="132" d="100"/>
          <a:sy n="132" d="100"/>
        </p:scale>
        <p:origin x="126" y="31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77006-B179-4EE2-AD0F-ACF8EAA93D0D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101F66-AD49-4D4E-AD90-781357CDE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763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3865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8413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04170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6241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1943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1107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5727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3785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4258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8193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471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3865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9592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8338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207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4495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7116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4491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9915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0666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9151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083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5881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883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127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456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2981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373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324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386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601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152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182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477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054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244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090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154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6581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35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8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23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2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0.PNG"/><Relationship Id="rId5" Type="http://schemas.openxmlformats.org/officeDocument/2006/relationships/image" Target="../media/image2.jpeg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976852" y="771550"/>
            <a:ext cx="3821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인테리어 추천 사이트 분석 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951820" y="1294770"/>
            <a:ext cx="3846912" cy="412884"/>
          </a:xfrm>
          <a:prstGeom prst="rect">
            <a:avLst/>
          </a:prstGeom>
          <a:solidFill>
            <a:srgbClr val="E5D5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6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5TS ( 5tea spoon ) </a:t>
            </a:r>
            <a:endParaRPr lang="ko-KR" altLang="en-US" sz="2000" spc="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부제목 2"/>
          <p:cNvSpPr txBox="1">
            <a:spLocks/>
          </p:cNvSpPr>
          <p:nvPr/>
        </p:nvSpPr>
        <p:spPr>
          <a:xfrm>
            <a:off x="1115616" y="4227934"/>
            <a:ext cx="7412147" cy="975419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SzPct val="80000"/>
              <a:buFont typeface="Wingdings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1500" b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조원 </a:t>
            </a:r>
            <a:r>
              <a:rPr lang="en-US" altLang="ko-KR" sz="1500" b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:</a:t>
            </a:r>
            <a:r>
              <a:rPr lang="ko-KR" altLang="en-US" sz="1500" b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 </a:t>
            </a:r>
            <a:r>
              <a:rPr lang="ko-KR" altLang="en-US" sz="1500" b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고예린</a:t>
            </a:r>
            <a:r>
              <a:rPr lang="en-US" altLang="ko-KR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, </a:t>
            </a:r>
            <a:r>
              <a:rPr lang="ko-KR" altLang="en-US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김승환</a:t>
            </a:r>
            <a:r>
              <a:rPr lang="en-US" altLang="ko-KR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, </a:t>
            </a:r>
            <a:r>
              <a:rPr lang="ko-KR" altLang="en-US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김태훈</a:t>
            </a:r>
            <a:r>
              <a:rPr lang="en-US" altLang="ko-KR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, </a:t>
            </a:r>
            <a:r>
              <a:rPr lang="ko-KR" altLang="en-US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김선종</a:t>
            </a:r>
            <a:endParaRPr lang="ko-KR" altLang="en-US" sz="15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함초롬돋움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528465"/>
            <a:ext cx="4203174" cy="23746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851920" y="3741484"/>
            <a:ext cx="164179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빅데이터 자바 개발자</a:t>
            </a:r>
            <a:endParaRPr lang="ko-KR" altLang="en-US" sz="15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898233" y="4095910"/>
            <a:ext cx="3846912" cy="81706"/>
          </a:xfrm>
          <a:prstGeom prst="rect">
            <a:avLst/>
          </a:prstGeom>
          <a:solidFill>
            <a:srgbClr val="E5D5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6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endParaRPr lang="ko-KR" altLang="en-US" sz="2000" spc="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650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8523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분석 가설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23528" y="1105864"/>
            <a:ext cx="8069630" cy="10338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인테리어 이미지에서 추출한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R, G, B(*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이하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feature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로 정의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) 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값들 중 가장 많은 비율을 차지하는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feature 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값과 </a:t>
            </a:r>
            <a:endParaRPr lang="en-US" altLang="ko-KR" sz="16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 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된 이미지의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feature 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값이 같은 범위에 있으면 어울리는 이미지일 것이다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ko-KR" altLang="en-US" sz="1600" b="1" spc="-150" dirty="0">
              <a:solidFill>
                <a:schemeClr val="bg2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04" y="2185984"/>
            <a:ext cx="3744848" cy="278777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2185984"/>
            <a:ext cx="4181198" cy="2787774"/>
          </a:xfrm>
          <a:prstGeom prst="rect">
            <a:avLst/>
          </a:prstGeom>
        </p:spPr>
      </p:pic>
      <p:cxnSp>
        <p:nvCxnSpPr>
          <p:cNvPr id="9" name="직선 화살표 연결선 8"/>
          <p:cNvCxnSpPr/>
          <p:nvPr/>
        </p:nvCxnSpPr>
        <p:spPr>
          <a:xfrm flipH="1">
            <a:off x="2699792" y="3507854"/>
            <a:ext cx="1656184" cy="1440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253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50754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가공 및 </a:t>
            </a:r>
            <a:r>
              <a:rPr lang="ko-KR" altLang="en-US" sz="28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처리 내용</a:t>
            </a:r>
            <a:endParaRPr lang="ko-KR" altLang="ko-KR" dirty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23528" y="1105864"/>
            <a:ext cx="8069630" cy="961830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 </a:t>
            </a:r>
            <a:r>
              <a:rPr lang="ko-KR" altLang="en-US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데이터에서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feature </a:t>
            </a:r>
            <a:r>
              <a:rPr lang="ko-KR" altLang="en-US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값을 가장 많은 비율부터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5</a:t>
            </a:r>
            <a:r>
              <a:rPr lang="ko-KR" altLang="en-US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가지로 분류 추출한다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</a:p>
          <a:p>
            <a:pPr algn="ctr"/>
            <a:r>
              <a:rPr lang="en-US" altLang="ko-KR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5</a:t>
            </a:r>
            <a:r>
              <a:rPr lang="ko-KR" altLang="en-US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가지 중 가장 많은 비율의 </a:t>
            </a:r>
            <a:r>
              <a:rPr lang="en-US" altLang="ko-KR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R, G, B</a:t>
            </a:r>
            <a:r>
              <a:rPr lang="ko-KR" altLang="en-US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를 </a:t>
            </a:r>
            <a:r>
              <a:rPr lang="en-US" altLang="ko-KR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feature </a:t>
            </a:r>
            <a:r>
              <a:rPr lang="ko-KR" altLang="en-US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값으로 </a:t>
            </a:r>
            <a:r>
              <a:rPr lang="ko-KR" altLang="en-US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사용한다</a:t>
            </a:r>
            <a:r>
              <a:rPr lang="en-US" altLang="ko-KR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6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62" y="2084478"/>
            <a:ext cx="3812090" cy="300271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1" y="2084477"/>
            <a:ext cx="4181198" cy="3002715"/>
          </a:xfrm>
          <a:prstGeom prst="rect">
            <a:avLst/>
          </a:prstGeom>
        </p:spPr>
      </p:pic>
      <p:cxnSp>
        <p:nvCxnSpPr>
          <p:cNvPr id="9" name="직선 화살표 연결선 8"/>
          <p:cNvCxnSpPr/>
          <p:nvPr/>
        </p:nvCxnSpPr>
        <p:spPr>
          <a:xfrm flipH="1">
            <a:off x="3059832" y="2139702"/>
            <a:ext cx="648072" cy="21949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395536" y="4351412"/>
            <a:ext cx="3456384" cy="73578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25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166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수집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712" y="2172703"/>
            <a:ext cx="6392283" cy="2823949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직사각형 8"/>
          <p:cNvSpPr/>
          <p:nvPr/>
        </p:nvSpPr>
        <p:spPr>
          <a:xfrm>
            <a:off x="323528" y="1122599"/>
            <a:ext cx="8069630" cy="987087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오늘의 집에서 색상 별로 데이터를 수집한다</a:t>
            </a:r>
            <a:r>
              <a:rPr lang="en-US" altLang="ko-KR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ko-KR" altLang="en-US" sz="1600" b="1" spc="-150" dirty="0">
              <a:solidFill>
                <a:schemeClr val="bg2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23528" y="2109686"/>
            <a:ext cx="1634953" cy="136815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크롤링한 사이트</a:t>
            </a:r>
            <a:endParaRPr lang="ko-KR" altLang="en-US" sz="1500" spc="-150" dirty="0">
              <a:solidFill>
                <a:schemeClr val="bg1"/>
              </a:solidFill>
              <a:latin typeface="나눔스퀘어라운드 ExtraBold" panose="020B0600000101010101" charset="-127"/>
              <a:ea typeface="문체부 돋음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229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5" y="1097776"/>
            <a:ext cx="5544616" cy="3994254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42562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수집 </a:t>
            </a:r>
            <a:r>
              <a:rPr lang="ko-KR" altLang="en-US" sz="28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크롤러</a:t>
            </a:r>
            <a:endParaRPr lang="ko-KR" altLang="en-US" sz="28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004048" y="1214097"/>
            <a:ext cx="3312368" cy="100811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크롤링 시  메모리의 과부화를 막기 위해  </a:t>
            </a:r>
            <a:r>
              <a:rPr lang="en-US" altLang="ko-KR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DB</a:t>
            </a:r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에 데이터를 저장하면서 크롤링을 한다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ko-KR" altLang="en-US" sz="1400" spc="-150" dirty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004048" y="2338530"/>
            <a:ext cx="3312368" cy="100811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크롤링할 사이트가 무한 스크롤로 구현되어 있기 때문에 스크롤을 자동으로 </a:t>
            </a:r>
            <a:endParaRPr lang="en-US" altLang="ko-KR" sz="1400" spc="-150" dirty="0" smtClean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내릴 수 있도록 구현함</a:t>
            </a:r>
            <a:endParaRPr lang="ko-KR" altLang="en-US" sz="1400" spc="-150" dirty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746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42562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수집 </a:t>
            </a:r>
            <a:r>
              <a:rPr lang="ko-KR" altLang="en-US" sz="2800" spc="-150" dirty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크롤러</a:t>
            </a:r>
          </a:p>
          <a:p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82411"/>
            <a:ext cx="5544616" cy="400568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1" name="직사각형 10"/>
          <p:cNvSpPr/>
          <p:nvPr/>
        </p:nvSpPr>
        <p:spPr>
          <a:xfrm>
            <a:off x="5004048" y="1195251"/>
            <a:ext cx="3312368" cy="100811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크롤링 시  메모리의 과부화를 막기 위해</a:t>
            </a:r>
            <a:endParaRPr lang="en-US" altLang="ko-KR" sz="1400" spc="-150" dirty="0" smtClean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이미지를 저장함과 동시에 이미지의 이름과 이미지의 </a:t>
            </a:r>
            <a:r>
              <a:rPr lang="en-US" altLang="ko-KR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url</a:t>
            </a:r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을 </a:t>
            </a:r>
            <a:r>
              <a:rPr lang="en-US" altLang="ko-KR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DB</a:t>
            </a:r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에 저장함</a:t>
            </a:r>
            <a:endParaRPr lang="en-US" altLang="ko-KR" sz="1400" spc="-150" dirty="0" smtClean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038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288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ko-KR" altLang="en-US" sz="27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데이터 정제</a:t>
            </a:r>
            <a:endParaRPr lang="ko-KR" altLang="en-US" sz="27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31590"/>
            <a:ext cx="4672792" cy="381642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8" name="직사각형 7"/>
          <p:cNvSpPr/>
          <p:nvPr/>
        </p:nvSpPr>
        <p:spPr>
          <a:xfrm>
            <a:off x="2083899" y="3805098"/>
            <a:ext cx="2520280" cy="100811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이미지에서 뽑아낸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R,G,B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값들을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feature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 사용한다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711069"/>
            <a:ext cx="3888432" cy="251755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154866"/>
            <a:ext cx="3888432" cy="481227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4932041" y="4309154"/>
            <a:ext cx="3960440" cy="590974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상관 관계 그래프가 우상향 방향의 그래프를 그리므로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feature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의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서로간에 상관관계가 뚜렷함을 볼 수 있음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665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650" y="1227306"/>
            <a:ext cx="4032448" cy="384189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166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정제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55" y="1214408"/>
            <a:ext cx="4177771" cy="385479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2" name="직사각형 11"/>
          <p:cNvSpPr/>
          <p:nvPr/>
        </p:nvSpPr>
        <p:spPr>
          <a:xfrm>
            <a:off x="3295165" y="1131590"/>
            <a:ext cx="2050921" cy="64807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R,G,B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값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들 별로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분포도가 다름을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시각화하여 확인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279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198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정제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3" y="1131590"/>
            <a:ext cx="4606787" cy="345638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0" name="직사각형 9"/>
          <p:cNvSpPr/>
          <p:nvPr/>
        </p:nvSpPr>
        <p:spPr>
          <a:xfrm>
            <a:off x="5004048" y="1155745"/>
            <a:ext cx="3312368" cy="100811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KMeans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들의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clustering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의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center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값을 확인해서 군집이 겹치는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부분이 없는 것을 시각화하여 확인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677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538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머신러닝 </a:t>
            </a:r>
            <a:r>
              <a:rPr lang="ko-KR" altLang="en-US" sz="28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활용</a:t>
            </a:r>
            <a:endParaRPr lang="ko-KR" altLang="en-US" sz="28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78394"/>
            <a:ext cx="4536504" cy="3488511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8" name="직사각형 7"/>
          <p:cNvSpPr/>
          <p:nvPr/>
        </p:nvSpPr>
        <p:spPr>
          <a:xfrm>
            <a:off x="2987824" y="3529331"/>
            <a:ext cx="4176464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그리드 서치를 활용하여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 적절한 매개변수를 선정하고 모델로 활용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en-US" altLang="ko-KR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k-means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군집으로 분류된 예측 값을 </a:t>
            </a:r>
            <a:r>
              <a:rPr lang="en-US" altLang="ko-KR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로 사용하고 다시 </a:t>
            </a:r>
            <a:r>
              <a:rPr lang="en-US" altLang="ko-KR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SVM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머신러닝을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사용하여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지도학습을 시킨다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028" y="1178394"/>
            <a:ext cx="3168352" cy="72400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직사각형 8"/>
          <p:cNvSpPr/>
          <p:nvPr/>
        </p:nvSpPr>
        <p:spPr>
          <a:xfrm>
            <a:off x="4874028" y="2139799"/>
            <a:ext cx="3168352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PyCham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에서 모델을 활용하기 위하여 모델을 저장한다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</a:p>
          <a:p>
            <a:pPr algn="ctr"/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업로드 될 이미지의 </a:t>
            </a:r>
            <a:r>
              <a:rPr lang="en-US" altLang="ko-KR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feature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값이 새로운 데이터이기 때문에 지도학습된 </a:t>
            </a:r>
            <a:r>
              <a:rPr lang="en-US" altLang="ko-KR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SVM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모델을 통하여 예측할 수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있도록 한다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009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632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PyCham</a:t>
            </a:r>
            <a:r>
              <a:rPr lang="ko-KR" altLang="en-US" sz="28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 활용</a:t>
            </a:r>
            <a:endParaRPr lang="ko-KR" altLang="en-US" sz="28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131590"/>
            <a:ext cx="4020832" cy="3939902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7" name="직사각형 6"/>
          <p:cNvSpPr/>
          <p:nvPr/>
        </p:nvSpPr>
        <p:spPr>
          <a:xfrm>
            <a:off x="4218532" y="3867894"/>
            <a:ext cx="4195486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 되는 이미지 데이터를 모델로 분석하고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을 받을 수 있도록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PyCham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을 활용하였음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131590"/>
            <a:ext cx="4130050" cy="2643720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68402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800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목차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99792" y="1131590"/>
            <a:ext cx="5472608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sz="2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개요</a:t>
            </a:r>
            <a:endParaRPr lang="en-US" altLang="ko-KR" sz="25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8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주제 선정</a:t>
            </a:r>
            <a:endParaRPr lang="en-US" altLang="ko-KR" sz="20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en-US" altLang="ko-KR" sz="25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2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단계</a:t>
            </a:r>
            <a:endParaRPr lang="en-US" altLang="ko-KR" sz="25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8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구성 설계</a:t>
            </a:r>
            <a:endParaRPr lang="en-US" altLang="ko-KR" sz="20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화면 설계</a:t>
            </a:r>
            <a:endParaRPr lang="en-US" altLang="ko-KR" sz="20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수집</a:t>
            </a:r>
            <a:endParaRPr lang="en-US" altLang="ko-KR" sz="20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4.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가공</a:t>
            </a:r>
            <a:endParaRPr lang="en-US" altLang="ko-KR" sz="20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분석 및 웹 구현</a:t>
            </a:r>
            <a:endParaRPr lang="en-US" altLang="ko-KR" sz="20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017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34" y="1131590"/>
            <a:ext cx="4149261" cy="288032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7" name="직사각형 6"/>
          <p:cNvSpPr/>
          <p:nvPr/>
        </p:nvSpPr>
        <p:spPr>
          <a:xfrm>
            <a:off x="194633" y="4113932"/>
            <a:ext cx="4149261" cy="834081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스프링 환경을 활용하여 웹 서버를 구축하였고 파일을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업로드하면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R,G,B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값으로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을 분류 받을 수 있도록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PyCham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과 연결하였음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132892"/>
            <a:ext cx="4326023" cy="2879018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직사각형 8"/>
          <p:cNvSpPr/>
          <p:nvPr/>
        </p:nvSpPr>
        <p:spPr>
          <a:xfrm>
            <a:off x="4499991" y="4083918"/>
            <a:ext cx="4326023" cy="864096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 업로드 시 해당 이미지와 같은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의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인테리어 이미지들을 보여줌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695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53" y="1082410"/>
            <a:ext cx="5359196" cy="3937611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7" name="직사각형 6"/>
          <p:cNvSpPr/>
          <p:nvPr/>
        </p:nvSpPr>
        <p:spPr>
          <a:xfrm>
            <a:off x="4788024" y="1995686"/>
            <a:ext cx="3475406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MySQL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에 데이터를 저장 및 같은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의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이미지들을 불러옴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874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59798" y="3920636"/>
            <a:ext cx="3980154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이미지를 업로드하면 업로드 된 이미지의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R,G,B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값과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을 분석된 모델로부터 가져오고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, </a:t>
            </a: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다른 색 클릭 시 해당하는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의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이미지들을 보여줌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98" y="2772007"/>
            <a:ext cx="3980154" cy="1095887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98" y="1110056"/>
            <a:ext cx="3980154" cy="160571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118389"/>
            <a:ext cx="4085901" cy="2121117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12" name="직사각형 11"/>
          <p:cNvSpPr/>
          <p:nvPr/>
        </p:nvSpPr>
        <p:spPr>
          <a:xfrm>
            <a:off x="4427984" y="3435846"/>
            <a:ext cx="4085901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자신이 업로드한 가구와 같이 비교해 줄 수 있도록 가구 이미지도 같이 보여줌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802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82411"/>
            <a:ext cx="5472608" cy="2137411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292080" y="1347614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Python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으로 정제한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Interior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데이터를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csv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 저장한 뒤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MySQL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에 테이블에 입력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3291830"/>
            <a:ext cx="4849465" cy="180020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9" name="직사각형 8"/>
          <p:cNvSpPr/>
          <p:nvPr/>
        </p:nvSpPr>
        <p:spPr>
          <a:xfrm>
            <a:off x="242009" y="3507854"/>
            <a:ext cx="3475406" cy="864096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tb_furniture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테이블을 활용하여 앞으로 업로드 되는 이미지에 대한 정보를 저장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850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275606"/>
            <a:ext cx="4048200" cy="2680806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직사각형 6"/>
          <p:cNvSpPr/>
          <p:nvPr/>
        </p:nvSpPr>
        <p:spPr>
          <a:xfrm>
            <a:off x="583907" y="4172436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가구 이미지를 업로드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296380"/>
            <a:ext cx="4032448" cy="2643522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12" name="직사각형 11"/>
          <p:cNvSpPr/>
          <p:nvPr/>
        </p:nvSpPr>
        <p:spPr>
          <a:xfrm>
            <a:off x="4850521" y="4172048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로그인이 안되어 있으면 버튼의 클래스를 동적으로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만들어서 클릭을 하지 못하도록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하였음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76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653" y="1275635"/>
            <a:ext cx="4038804" cy="2736304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8" name="직사각형 7"/>
          <p:cNvSpPr/>
          <p:nvPr/>
        </p:nvSpPr>
        <p:spPr>
          <a:xfrm>
            <a:off x="619079" y="4193772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 사진을 업로드 </a:t>
            </a:r>
            <a:r>
              <a:rPr lang="ko-KR" altLang="en-US" sz="1200" smtClean="0">
                <a:latin typeface="HY동녘M" panose="02030600000101010101" pitchFamily="18" charset="-127"/>
                <a:ea typeface="HY동녘M" panose="02030600000101010101" pitchFamily="18" charset="-127"/>
              </a:rPr>
              <a:t>하게 되면 매칭이 시작됨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241414"/>
            <a:ext cx="4053796" cy="2770526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0" name="직사각형 9"/>
          <p:cNvSpPr/>
          <p:nvPr/>
        </p:nvSpPr>
        <p:spPr>
          <a:xfrm>
            <a:off x="4932040" y="4193772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 버튼을 숨기고 이미지 소스를 활용하여 버튼을 만들고 업로드 기능을 상속받도록 함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61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94328"/>
            <a:ext cx="4032448" cy="3934159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17" name="직사각형 16"/>
          <p:cNvSpPr/>
          <p:nvPr/>
        </p:nvSpPr>
        <p:spPr>
          <a:xfrm>
            <a:off x="1798326" y="1077036"/>
            <a:ext cx="2377630" cy="172005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 된 이미지에서 색을 분류 후 모델을 통해 나온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같은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의 인테리어 이미지를 보여줌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094328"/>
            <a:ext cx="4011509" cy="262955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0" name="직사각형 9"/>
          <p:cNvSpPr/>
          <p:nvPr/>
        </p:nvSpPr>
        <p:spPr>
          <a:xfrm>
            <a:off x="4716016" y="4155926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 된 이미지를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인테리어 이미지와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비교해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볼 수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있도록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함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998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2991424"/>
            <a:ext cx="4521260" cy="2100606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130006"/>
            <a:ext cx="4521260" cy="2876411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1486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5" y="1275606"/>
            <a:ext cx="4011509" cy="2304256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1" name="직사각형 10"/>
          <p:cNvSpPr/>
          <p:nvPr/>
        </p:nvSpPr>
        <p:spPr>
          <a:xfrm>
            <a:off x="323528" y="3795886"/>
            <a:ext cx="3653544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같은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값을 갖는 인테리어 이미지들을 불러옴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130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203598"/>
            <a:ext cx="3888432" cy="365187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1203598"/>
            <a:ext cx="4536504" cy="365187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1" name="직사각형 10"/>
          <p:cNvSpPr/>
          <p:nvPr/>
        </p:nvSpPr>
        <p:spPr>
          <a:xfrm>
            <a:off x="1713120" y="1174345"/>
            <a:ext cx="2377630" cy="172005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다른 색으로 보기 버튼을 클릭하면 해당 이미지의 다른 색에 해당하는 이미지들 보여줌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더보기 버튼을 클릭하면 다른 이미지들이 계속해서 나옴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032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097776"/>
            <a:ext cx="5040560" cy="1883862"/>
          </a:xfrm>
          <a:prstGeom prst="rect">
            <a:avLst/>
          </a:prstGeom>
          <a:effectLst/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981638"/>
            <a:ext cx="5040560" cy="1831662"/>
          </a:xfrm>
          <a:prstGeom prst="rect">
            <a:avLst/>
          </a:prstGeom>
          <a:effectLst/>
        </p:spPr>
      </p:pic>
      <p:sp>
        <p:nvSpPr>
          <p:cNvPr id="11" name="직사각형 10"/>
          <p:cNvSpPr/>
          <p:nvPr/>
        </p:nvSpPr>
        <p:spPr>
          <a:xfrm>
            <a:off x="5868144" y="1062296"/>
            <a:ext cx="2952328" cy="1419061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다른 색으로 보기 버튼을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ajax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 구현해서 비동기통신으로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이미지들을 불러오도록 하였음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911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0" y="4227934"/>
            <a:ext cx="9144000" cy="432048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인테리어</a:t>
            </a:r>
            <a:r>
              <a:rPr lang="ko-KR" altLang="en-US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추천 사이트 분석</a:t>
            </a:r>
            <a:endParaRPr lang="ko-KR" altLang="en-US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45" name="그림 4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726" y="3595445"/>
            <a:ext cx="360548" cy="360548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395536" y="1131590"/>
            <a:ext cx="3816424" cy="2821101"/>
          </a:xfrm>
          <a:prstGeom prst="rect">
            <a:avLst/>
          </a:prstGeom>
          <a:noFill/>
          <a:ln w="3175">
            <a:solidFill>
              <a:srgbClr val="3B596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4932040" y="1131590"/>
            <a:ext cx="3816424" cy="2821101"/>
          </a:xfrm>
          <a:prstGeom prst="rect">
            <a:avLst/>
          </a:prstGeom>
          <a:noFill/>
          <a:ln w="3175">
            <a:solidFill>
              <a:srgbClr val="3B596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95536" y="1131589"/>
            <a:ext cx="6912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pc="-15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빅데이터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32040" y="1154459"/>
            <a:ext cx="304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pc="-15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웹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060505" y="218628"/>
            <a:ext cx="41889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sz="25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</a:t>
            </a:r>
            <a:r>
              <a:rPr lang="ko-KR" altLang="en-US" sz="2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개요  </a:t>
            </a:r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주제 선정</a:t>
            </a:r>
            <a:endParaRPr lang="ko-KR" altLang="en-US" sz="20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831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74" y="3316991"/>
            <a:ext cx="3901784" cy="1367028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156751"/>
            <a:ext cx="3888430" cy="204929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386" y="1156751"/>
            <a:ext cx="2016226" cy="3527268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직사각형 8"/>
          <p:cNvSpPr/>
          <p:nvPr/>
        </p:nvSpPr>
        <p:spPr>
          <a:xfrm>
            <a:off x="6428323" y="1138288"/>
            <a:ext cx="2680181" cy="1721494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일정량의 이미지만 보여주다가 사용자가 더 보기를 원할 경우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인테리어 사진을 더 보여줌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684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203598"/>
            <a:ext cx="5400600" cy="3744416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8" name="직사각형 7"/>
          <p:cNvSpPr/>
          <p:nvPr/>
        </p:nvSpPr>
        <p:spPr>
          <a:xfrm>
            <a:off x="5796136" y="1203598"/>
            <a:ext cx="2952328" cy="1419061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 이미지를 클릭하게 되면 해당 사이트로 이동하여 상세 정보들을 확인 할 수 있음</a:t>
            </a:r>
            <a:endParaRPr lang="en-US" altLang="ko-KR" sz="1200" dirty="0" smtClean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6555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775147" y="1275606"/>
            <a:ext cx="15937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KT&amp;G 상상제목 B" pitchFamily="2" charset="-127"/>
                <a:ea typeface="KT&amp;G 상상제목 B" pitchFamily="2" charset="-127"/>
              </a:rPr>
              <a:t>감사합니다</a:t>
            </a:r>
            <a:endParaRPr lang="ko-KR" altLang="en-US" sz="2800" spc="-150" dirty="0">
              <a:solidFill>
                <a:srgbClr val="333A3D"/>
              </a:solidFill>
              <a:latin typeface="KT&amp;G 상상제목 B" pitchFamily="2" charset="-127"/>
              <a:ea typeface="KT&amp;G 상상제목 B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528465"/>
            <a:ext cx="4203174" cy="237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57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771329" y="896980"/>
            <a:ext cx="6768752" cy="914412"/>
            <a:chOff x="1547664" y="843558"/>
            <a:chExt cx="7056784" cy="1318654"/>
          </a:xfrm>
        </p:grpSpPr>
        <p:sp>
          <p:nvSpPr>
            <p:cNvPr id="9" name="직사각형 8"/>
            <p:cNvSpPr/>
            <p:nvPr/>
          </p:nvSpPr>
          <p:spPr>
            <a:xfrm>
              <a:off x="1547664" y="843558"/>
              <a:ext cx="7056784" cy="1318654"/>
            </a:xfrm>
            <a:prstGeom prst="rect">
              <a:avLst/>
            </a:prstGeom>
            <a:solidFill>
              <a:srgbClr val="E5D5AB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1660346" y="958604"/>
              <a:ext cx="171183" cy="223280"/>
            </a:xfrm>
            <a:prstGeom prst="ellipse">
              <a:avLst/>
            </a:prstGeom>
            <a:solidFill>
              <a:srgbClr val="3B59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755576" y="2781120"/>
            <a:ext cx="6768752" cy="914412"/>
          </a:xfrm>
          <a:prstGeom prst="rect">
            <a:avLst/>
          </a:prstGeom>
          <a:solidFill>
            <a:srgbClr val="E5D5A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661750" y="993288"/>
            <a:ext cx="43834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ko-KR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글 (</a:t>
            </a: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업로드, 사진, 글, 댓글, 좋아요)</a:t>
            </a:r>
          </a:p>
          <a:p>
            <a:pPr>
              <a:defRPr/>
            </a:pP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블로그 랭킹</a:t>
            </a:r>
          </a:p>
          <a:p>
            <a:pPr>
              <a:defRPr/>
            </a:pP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분석: 글 읽은 사람의 회원정보를 바탕으로 블로그 추천</a:t>
            </a:r>
          </a:p>
          <a:p>
            <a:pPr>
              <a:defRPr/>
            </a:pP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비슷한 성향의 사람의 블로그</a:t>
            </a:r>
            <a:r>
              <a:rPr lang="en-US" altLang="ko-KR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인테리어</a:t>
            </a:r>
            <a:r>
              <a:rPr lang="en-US" altLang="ko-KR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를 매칭</a:t>
            </a:r>
          </a:p>
          <a:p>
            <a:endParaRPr lang="en-US" altLang="ko-KR" sz="10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79712" y="218315"/>
            <a:ext cx="321434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25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</a:t>
            </a:r>
            <a:r>
              <a:rPr lang="ko-KR" altLang="en-US" sz="2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단계 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구성 설계</a:t>
            </a:r>
            <a:endParaRPr lang="en-US" altLang="ko-KR" sz="2000" spc="-15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661750" y="1908425"/>
            <a:ext cx="47213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ko-KR" altLang="en-US" sz="1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네이버</a:t>
            </a:r>
            <a:r>
              <a:rPr lang="en-US" altLang="ko-KR" sz="1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  <a:r>
              <a:rPr lang="ko-KR" altLang="en-US" sz="1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다음 카페</a:t>
            </a:r>
            <a:r>
              <a:rPr lang="en-US" altLang="ko-KR" sz="1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  <a:r>
              <a:rPr lang="ko-KR" altLang="en-US" sz="1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인테리어 사이트 등 내에서 긍정적이고 </a:t>
            </a:r>
            <a:r>
              <a:rPr lang="ko-KR" altLang="en-US" sz="10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핫한</a:t>
            </a:r>
            <a:r>
              <a:rPr lang="ko-KR" altLang="en-US" sz="1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인테리어를 </a:t>
            </a:r>
            <a:endParaRPr lang="en-US" altLang="ko-KR" sz="1000" dirty="0" smtClean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defRPr/>
            </a:pPr>
            <a:r>
              <a:rPr lang="ko-KR" altLang="en-US" sz="1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찾아주기</a:t>
            </a:r>
            <a:endParaRPr lang="ko-KR" altLang="en-US" sz="10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defRPr/>
            </a:pPr>
            <a:r>
              <a:rPr lang="en-US" altLang="ko-KR" sz="1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ko-KR" altLang="en-US" sz="1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네이버 리뷰를 분석(</a:t>
            </a:r>
            <a:r>
              <a:rPr lang="ko-KR" altLang="en-US" sz="10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tf-idf</a:t>
            </a:r>
            <a:r>
              <a:rPr lang="ko-KR" altLang="en-US" sz="1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)해서 머신러닝으로 분류 후 카페 리뷰를 </a:t>
            </a:r>
            <a:endParaRPr lang="en-US" altLang="ko-KR" sz="1000" dirty="0" smtClean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defRPr/>
            </a:pPr>
            <a:r>
              <a:rPr lang="ko-KR" altLang="en-US" sz="1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분석해서 </a:t>
            </a:r>
            <a:r>
              <a:rPr lang="ko-KR" altLang="en-US" sz="1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랭 킹을 직접 매김</a:t>
            </a:r>
            <a:r>
              <a:rPr lang="en-US" altLang="ko-KR" sz="1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z="10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defRPr/>
            </a:pPr>
            <a:r>
              <a:rPr lang="ko-KR" altLang="en-US" sz="1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여러 </a:t>
            </a:r>
            <a:r>
              <a:rPr lang="ko-KR" altLang="en-US" sz="10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카페내의</a:t>
            </a:r>
            <a:r>
              <a:rPr lang="ko-KR" altLang="en-US" sz="1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랭킹을 모두 매김</a:t>
            </a:r>
            <a:endParaRPr lang="en-US" altLang="ko-KR" sz="10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en-US" altLang="ko-KR" sz="10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661750" y="3007493"/>
            <a:ext cx="49556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가구를</a:t>
            </a:r>
            <a:r>
              <a:rPr lang="en-US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입력하면 어울리는 </a:t>
            </a: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인테리어를</a:t>
            </a:r>
            <a:r>
              <a:rPr lang="en-US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매칭 </a:t>
            </a:r>
          </a:p>
          <a:p>
            <a:pPr>
              <a:defRPr/>
            </a:pPr>
            <a:r>
              <a:rPr lang="en-US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(</a:t>
            </a:r>
            <a:r>
              <a:rPr lang="en-US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인테리어 글에 올라와있는 사진들의 색을</a:t>
            </a: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추출</a:t>
            </a:r>
            <a:r>
              <a:rPr lang="en-US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해서 추천</a:t>
            </a:r>
            <a:r>
              <a:rPr lang="en-US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 </a:t>
            </a:r>
            <a:endParaRPr lang="en-US" altLang="ko-KR" sz="10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defRPr/>
            </a:pPr>
            <a:r>
              <a:rPr lang="en-US" altLang="ko-KR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차트에 있는 색 클릭 시 해당 색의 인테리어 매칭 </a:t>
            </a:r>
            <a:r>
              <a:rPr lang="en-US" altLang="ko-KR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en-US" altLang="ko-KR" sz="10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863659" y="1989827"/>
            <a:ext cx="164196" cy="154832"/>
          </a:xfrm>
          <a:prstGeom prst="ellipse">
            <a:avLst/>
          </a:prstGeom>
          <a:solidFill>
            <a:srgbClr val="3B5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879412" y="2959555"/>
            <a:ext cx="164196" cy="154832"/>
          </a:xfrm>
          <a:prstGeom prst="ellipse">
            <a:avLst/>
          </a:prstGeom>
          <a:solidFill>
            <a:srgbClr val="3B5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863659" y="3857078"/>
            <a:ext cx="164196" cy="154832"/>
          </a:xfrm>
          <a:prstGeom prst="ellipse">
            <a:avLst/>
          </a:prstGeom>
          <a:solidFill>
            <a:srgbClr val="3B5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2584447" y="3902449"/>
            <a:ext cx="49556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인테리어 판매점 </a:t>
            </a:r>
            <a:r>
              <a:rPr lang="ko-KR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검색</a:t>
            </a:r>
            <a:endParaRPr lang="en-US" altLang="ko-KR" sz="10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defRPr/>
            </a:pPr>
            <a:r>
              <a:rPr lang="ko-KR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판매점의 </a:t>
            </a: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실제 매장 위치 표시</a:t>
            </a:r>
          </a:p>
          <a:p>
            <a:pPr>
              <a:defRPr/>
            </a:pPr>
            <a:r>
              <a:rPr lang="ko-KR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회원가입</a:t>
            </a:r>
            <a:r>
              <a:rPr lang="ko-KR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로그인</a:t>
            </a:r>
            <a:r>
              <a:rPr lang="en-US" altLang="ko-KR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회원정보 수정</a:t>
            </a:r>
            <a:r>
              <a:rPr lang="en-US" altLang="ko-KR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로그아웃</a:t>
            </a:r>
            <a:r>
              <a:rPr lang="en-US" altLang="ko-KR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  <a:r>
              <a:rPr lang="ko-KR" altLang="en-US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1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메인화면 </a:t>
            </a:r>
            <a:r>
              <a:rPr lang="en-US" altLang="ko-KR" sz="10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z="10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64666" y="941706"/>
            <a:ext cx="8290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블로그</a:t>
            </a:r>
            <a:endParaRPr lang="ko-KR" altLang="en-US" sz="20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51546" y="1867719"/>
            <a:ext cx="1043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가구추천</a:t>
            </a:r>
            <a:endParaRPr lang="ko-KR" altLang="en-US" sz="20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168479" y="2837447"/>
            <a:ext cx="1043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가구매칭</a:t>
            </a:r>
            <a:endParaRPr lang="ko-KR" altLang="en-US" sz="20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119086" y="3822608"/>
            <a:ext cx="10438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회원관리</a:t>
            </a:r>
            <a:endParaRPr lang="en-US" altLang="ko-KR" sz="20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 판매점</a:t>
            </a:r>
            <a:endParaRPr lang="ko-KR" altLang="en-US" sz="20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5047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23528" y="176322"/>
            <a:ext cx="4520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 과정 </a:t>
            </a:r>
            <a:r>
              <a:rPr lang="en-US" altLang="ko-KR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 </a:t>
            </a:r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기간</a:t>
            </a:r>
            <a:r>
              <a:rPr lang="en-US" altLang="ko-KR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/ </a:t>
            </a:r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총 </a:t>
            </a:r>
            <a:r>
              <a:rPr lang="en-US" altLang="ko-KR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26</a:t>
            </a:r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</a:t>
            </a:r>
            <a:r>
              <a:rPr lang="en-US" altLang="ko-KR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)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99"/>
          <a:stretch/>
        </p:blipFill>
        <p:spPr>
          <a:xfrm>
            <a:off x="29716" y="771550"/>
            <a:ext cx="1210235" cy="4264000"/>
          </a:xfrm>
          <a:prstGeom prst="rect">
            <a:avLst/>
          </a:prstGeom>
        </p:spPr>
      </p:pic>
      <p:sp>
        <p:nvSpPr>
          <p:cNvPr id="15" name="이등변 삼각형 14"/>
          <p:cNvSpPr/>
          <p:nvPr/>
        </p:nvSpPr>
        <p:spPr>
          <a:xfrm flipV="1">
            <a:off x="220213" y="4747456"/>
            <a:ext cx="792088" cy="792088"/>
          </a:xfrm>
          <a:prstGeom prst="triangle">
            <a:avLst/>
          </a:prstGeom>
          <a:solidFill>
            <a:srgbClr val="3B5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/>
          <p:cNvGrpSpPr/>
          <p:nvPr/>
        </p:nvGrpSpPr>
        <p:grpSpPr>
          <a:xfrm>
            <a:off x="623197" y="843558"/>
            <a:ext cx="7969615" cy="1318654"/>
            <a:chOff x="634833" y="843558"/>
            <a:chExt cx="7969615" cy="1318654"/>
          </a:xfrm>
        </p:grpSpPr>
        <p:sp>
          <p:nvSpPr>
            <p:cNvPr id="26" name="직사각형 25"/>
            <p:cNvSpPr/>
            <p:nvPr/>
          </p:nvSpPr>
          <p:spPr>
            <a:xfrm>
              <a:off x="1547664" y="843558"/>
              <a:ext cx="7056784" cy="1318654"/>
            </a:xfrm>
            <a:prstGeom prst="rect">
              <a:avLst/>
            </a:prstGeom>
            <a:solidFill>
              <a:srgbClr val="E5D5AB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7" name="직선 연결선 26"/>
            <p:cNvCxnSpPr/>
            <p:nvPr/>
          </p:nvCxnSpPr>
          <p:spPr>
            <a:xfrm>
              <a:off x="634833" y="1003896"/>
              <a:ext cx="1089381" cy="0"/>
            </a:xfrm>
            <a:prstGeom prst="line">
              <a:avLst/>
            </a:prstGeom>
            <a:ln>
              <a:solidFill>
                <a:srgbClr val="3B59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타원 27"/>
            <p:cNvSpPr/>
            <p:nvPr/>
          </p:nvSpPr>
          <p:spPr>
            <a:xfrm>
              <a:off x="1660346" y="958604"/>
              <a:ext cx="90584" cy="90584"/>
            </a:xfrm>
            <a:prstGeom prst="ellipse">
              <a:avLst/>
            </a:prstGeom>
            <a:solidFill>
              <a:srgbClr val="3B59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23197" y="2272463"/>
            <a:ext cx="7969615" cy="1318654"/>
            <a:chOff x="634833" y="843558"/>
            <a:chExt cx="7969615" cy="1318654"/>
          </a:xfrm>
        </p:grpSpPr>
        <p:sp>
          <p:nvSpPr>
            <p:cNvPr id="30" name="직사각형 29"/>
            <p:cNvSpPr/>
            <p:nvPr/>
          </p:nvSpPr>
          <p:spPr>
            <a:xfrm>
              <a:off x="1547664" y="843558"/>
              <a:ext cx="7056784" cy="1318654"/>
            </a:xfrm>
            <a:prstGeom prst="rect">
              <a:avLst/>
            </a:prstGeom>
            <a:solidFill>
              <a:srgbClr val="E5D5AB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1" name="직선 연결선 30"/>
            <p:cNvCxnSpPr/>
            <p:nvPr/>
          </p:nvCxnSpPr>
          <p:spPr>
            <a:xfrm>
              <a:off x="634833" y="1003896"/>
              <a:ext cx="1089381" cy="0"/>
            </a:xfrm>
            <a:prstGeom prst="line">
              <a:avLst/>
            </a:prstGeom>
            <a:ln>
              <a:solidFill>
                <a:srgbClr val="3B59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타원 31"/>
            <p:cNvSpPr/>
            <p:nvPr/>
          </p:nvSpPr>
          <p:spPr>
            <a:xfrm>
              <a:off x="1660346" y="958604"/>
              <a:ext cx="90584" cy="90584"/>
            </a:xfrm>
            <a:prstGeom prst="ellipse">
              <a:avLst/>
            </a:prstGeom>
            <a:solidFill>
              <a:srgbClr val="3B59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23197" y="3701368"/>
            <a:ext cx="7969615" cy="1318654"/>
            <a:chOff x="634833" y="843558"/>
            <a:chExt cx="7969615" cy="1318654"/>
          </a:xfrm>
        </p:grpSpPr>
        <p:sp>
          <p:nvSpPr>
            <p:cNvPr id="18" name="직사각형 17"/>
            <p:cNvSpPr/>
            <p:nvPr/>
          </p:nvSpPr>
          <p:spPr>
            <a:xfrm>
              <a:off x="1547664" y="843558"/>
              <a:ext cx="7056784" cy="1318654"/>
            </a:xfrm>
            <a:prstGeom prst="rect">
              <a:avLst/>
            </a:prstGeom>
            <a:solidFill>
              <a:srgbClr val="E5D5AB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/>
            <p:cNvCxnSpPr/>
            <p:nvPr/>
          </p:nvCxnSpPr>
          <p:spPr>
            <a:xfrm>
              <a:off x="634833" y="1003896"/>
              <a:ext cx="1089381" cy="0"/>
            </a:xfrm>
            <a:prstGeom prst="line">
              <a:avLst/>
            </a:prstGeom>
            <a:ln>
              <a:solidFill>
                <a:srgbClr val="3B59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타원 19"/>
            <p:cNvSpPr/>
            <p:nvPr/>
          </p:nvSpPr>
          <p:spPr>
            <a:xfrm>
              <a:off x="1660346" y="958604"/>
              <a:ext cx="90584" cy="90584"/>
            </a:xfrm>
            <a:prstGeom prst="ellipse">
              <a:avLst/>
            </a:prstGeom>
            <a:solidFill>
              <a:srgbClr val="3B59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1705638" y="2248135"/>
            <a:ext cx="2055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전체 기능 분석 및 설계</a:t>
            </a:r>
            <a:endParaRPr lang="en-US" altLang="ko-KR" spc="-150" smtClean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( 5</a:t>
            </a:r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 </a:t>
            </a:r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pc="-150" dirty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739294" y="873897"/>
            <a:ext cx="178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수행 준비</a:t>
            </a:r>
            <a:endParaRPr lang="en-US" altLang="ko-KR" spc="-150" smtClean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( 10</a:t>
            </a:r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 </a:t>
            </a:r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pc="-150" dirty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67944" y="1000627"/>
            <a:ext cx="366356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구상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화면설계서 구상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WorkFlow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구상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ERD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설계 구상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기능설명서 구상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en-US" altLang="ko-KR" sz="1400" spc="-150" dirty="0" smtClean="0">
              <a:solidFill>
                <a:srgbClr val="333A3D"/>
              </a:solidFill>
              <a:latin typeface="KT&amp;G 상상본문 M" pitchFamily="50" charset="-127"/>
              <a:ea typeface="KT&amp;G 상상본문 M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39294" y="3677040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</a:t>
            </a:r>
            <a:endParaRPr lang="en-US" altLang="ko-KR" spc="-150" smtClean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(11</a:t>
            </a:r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</a:t>
            </a:r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pc="-150" dirty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088401" y="2431522"/>
            <a:ext cx="36635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화면  설계서 작성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WorkFlw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작성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ERD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설계 작성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기능 설명서 작성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분석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/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설계 확인 및 변경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보완</a:t>
            </a:r>
            <a:endParaRPr lang="en-US" altLang="ko-KR" sz="12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088401" y="3827105"/>
            <a:ext cx="36635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회원관리 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/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판매점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/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css  : 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고예린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블로그  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김태훈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가구추천 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김승환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가구매칭 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endParaRPr lang="en-US" altLang="ko-KR" sz="1400" spc="-150" dirty="0" smtClean="0">
              <a:solidFill>
                <a:srgbClr val="333A3D"/>
              </a:solidFill>
              <a:latin typeface="KT&amp;G 상상본문 M" pitchFamily="50" charset="-127"/>
              <a:ea typeface="KT&amp;G 상상본문 M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727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1707654"/>
            <a:ext cx="9144000" cy="1368152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</a:t>
            </a:r>
            <a:endParaRPr lang="ko-KR" altLang="en-US" sz="3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244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544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개발 단계 목차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568" y="987574"/>
            <a:ext cx="583264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\ INDEX </a:t>
            </a:r>
          </a:p>
          <a:p>
            <a:endParaRPr lang="en-US" altLang="ko-KR" sz="5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1.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동기</a:t>
            </a:r>
            <a:endParaRPr lang="en-US" altLang="ko-KR" sz="20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r>
              <a:rPr lang="en-US" altLang="ko-KR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 설계</a:t>
            </a:r>
            <a:endParaRPr lang="en-US" altLang="ko-KR" sz="20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3.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분석 가설</a:t>
            </a:r>
            <a:endParaRPr lang="en-US" altLang="ko-KR" sz="20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4.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가공 및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처리 내용</a:t>
            </a:r>
            <a:endParaRPr lang="en-US" altLang="ko-KR" sz="20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r>
              <a:rPr lang="en-US" altLang="ko-KR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수집</a:t>
            </a:r>
            <a:endParaRPr lang="en-US" altLang="ko-KR" sz="20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6.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정제</a:t>
            </a:r>
            <a:endParaRPr lang="en-US" altLang="ko-KR" sz="20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7.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머신러닝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활용</a:t>
            </a:r>
            <a:endParaRPr lang="en-US" altLang="ko-KR" sz="2000" spc="-150" dirty="0" smtClean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r>
              <a:rPr lang="en-US" altLang="ko-KR" sz="2000" spc="-150" dirty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8. Py</a:t>
            </a:r>
            <a:r>
              <a:rPr lang="en-US" altLang="ko-KR" sz="20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ham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활용</a:t>
            </a:r>
            <a:endParaRPr lang="en-US" altLang="ko-KR" sz="2000" spc="-150" dirty="0" smtClean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r>
              <a:rPr lang="en-US" altLang="ko-KR" sz="2000" spc="-150" dirty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9. WEB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</a:t>
            </a:r>
            <a:endParaRPr lang="en-US" altLang="ko-KR" sz="20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en-US" altLang="ko-KR" sz="20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328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67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개발 </a:t>
            </a:r>
            <a:r>
              <a:rPr lang="ko-KR" altLang="en-US" sz="2700" spc="-150" dirty="0" smtClean="0">
                <a:solidFill>
                  <a:srgbClr val="333A3D"/>
                </a:solidFill>
                <a:latin typeface="HY동녘B" panose="02030600000101010101" pitchFamily="18" charset="-127"/>
                <a:ea typeface="HY동녘B" panose="02030600000101010101" pitchFamily="18" charset="-127"/>
              </a:rPr>
              <a:t>동기</a:t>
            </a:r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23528" y="1105864"/>
            <a:ext cx="8069630" cy="961830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아직 인테리어를 하지 않은 상태거나 혹은 구매하고 싶은 가구와 </a:t>
            </a:r>
            <a:endParaRPr lang="en-US" altLang="ko-KR" sz="15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어울리는 </a:t>
            </a:r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인테리어를 추천 받고 싶을 때</a:t>
            </a:r>
            <a:r>
              <a:rPr lang="en-US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, </a:t>
            </a:r>
            <a:endParaRPr lang="en-US" altLang="ko-KR" sz="15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가구를 </a:t>
            </a:r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업로드하면 인테리어를 보여주는 방식은 어떨까</a:t>
            </a:r>
            <a:r>
              <a:rPr lang="en-US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? </a:t>
            </a:r>
            <a:endParaRPr lang="en-US" altLang="ko-KR" sz="15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라는 </a:t>
            </a:r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생각으로 개발을 </a:t>
            </a:r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시작</a:t>
            </a:r>
            <a:endParaRPr lang="ko-KR" altLang="en-US" sz="1500" spc="-150" dirty="0">
              <a:solidFill>
                <a:schemeClr val="bg2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23528" y="2113976"/>
            <a:ext cx="1634953" cy="136815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첫  개발 때의  </a:t>
            </a:r>
            <a:r>
              <a:rPr lang="en-US" altLang="ko-KR" sz="1500" b="1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UI</a:t>
            </a:r>
            <a:r>
              <a:rPr lang="ko-KR" altLang="en-US" sz="1500" b="1" spc="-150" dirty="0" smtClean="0">
                <a:solidFill>
                  <a:schemeClr val="bg1"/>
                </a:solidFill>
                <a:latin typeface="나눔스퀘어라운드 ExtraBold" panose="020B0600000101010101" charset="-127"/>
                <a:ea typeface="문체부 돋음체" panose="020B0609000101010101" pitchFamily="49" charset="-127"/>
              </a:rPr>
              <a:t> </a:t>
            </a:r>
            <a:endParaRPr lang="ko-KR" altLang="en-US" sz="1500" b="1" spc="-150" dirty="0">
              <a:solidFill>
                <a:schemeClr val="bg1"/>
              </a:solidFill>
              <a:latin typeface="나눔스퀘어라운드 ExtraBold" panose="020B0600000101010101" charset="-127"/>
              <a:ea typeface="문체부 돋음체" panose="020B0609000101010101" pitchFamily="49" charset="-127"/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113976"/>
            <a:ext cx="6413446" cy="2852555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243459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8584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개발 설계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23528" y="1105863"/>
            <a:ext cx="8069630" cy="974835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가구 사진을 업로드 시</a:t>
            </a:r>
            <a:r>
              <a:rPr lang="en-US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, </a:t>
            </a:r>
            <a:endParaRPr lang="en-US" altLang="ko-KR" sz="15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사진에서 </a:t>
            </a:r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색을 추출하여 그 사진의 색들을 기준으로 </a:t>
            </a:r>
            <a:endParaRPr lang="en-US" altLang="ko-KR" sz="15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인테리어를 </a:t>
            </a:r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보여주는 방식</a:t>
            </a:r>
            <a:endParaRPr lang="ko-KR" altLang="en-US" sz="1500" b="1" spc="-150" dirty="0">
              <a:solidFill>
                <a:schemeClr val="bg2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23528" y="2095556"/>
            <a:ext cx="1634953" cy="136815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첫  개발 때의  </a:t>
            </a:r>
            <a:r>
              <a:rPr lang="en-US" altLang="ko-KR" sz="1500" b="1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UI</a:t>
            </a:r>
            <a:r>
              <a:rPr lang="ko-KR" altLang="en-US" sz="1500" b="1" spc="-150" dirty="0" smtClean="0">
                <a:solidFill>
                  <a:schemeClr val="bg1"/>
                </a:solidFill>
                <a:latin typeface="나눔스퀘어라운드 ExtraBold" panose="020B0600000101010101" charset="-127"/>
                <a:ea typeface="문체부 돋음체" panose="020B0609000101010101" pitchFamily="49" charset="-127"/>
              </a:rPr>
              <a:t> </a:t>
            </a:r>
            <a:endParaRPr lang="ko-KR" altLang="en-US" sz="1500" b="1" spc="-150" dirty="0">
              <a:solidFill>
                <a:schemeClr val="bg1"/>
              </a:solidFill>
              <a:latin typeface="나눔스퀘어라운드 ExtraBold" panose="020B0600000101010101" charset="-127"/>
              <a:ea typeface="문체부 돋음체" panose="020B0609000101010101" pitchFamily="49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126979"/>
            <a:ext cx="6413446" cy="2893044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6200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1397</TotalTime>
  <Words>953</Words>
  <Application>Microsoft Office PowerPoint</Application>
  <PresentationFormat>화면 슬라이드 쇼(16:9)</PresentationFormat>
  <Paragraphs>218</Paragraphs>
  <Slides>32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3" baseType="lpstr">
      <vt:lpstr>Wingdings</vt:lpstr>
      <vt:lpstr>KT&amp;G 상상본문 M</vt:lpstr>
      <vt:lpstr>함초롬돋움</vt:lpstr>
      <vt:lpstr>맑은 고딕</vt:lpstr>
      <vt:lpstr>HY동녘B</vt:lpstr>
      <vt:lpstr>KT&amp;G 상상제목 B</vt:lpstr>
      <vt:lpstr>나눔스퀘어라운드 ExtraBold</vt:lpstr>
      <vt:lpstr>Arial</vt:lpstr>
      <vt:lpstr>HY동녘M</vt:lpstr>
      <vt:lpstr>문체부 돋음체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User1</dc:creator>
  <cp:lastModifiedBy>tj</cp:lastModifiedBy>
  <cp:revision>80</cp:revision>
  <dcterms:created xsi:type="dcterms:W3CDTF">2018-03-27T16:39:55Z</dcterms:created>
  <dcterms:modified xsi:type="dcterms:W3CDTF">2018-11-02T08:11:06Z</dcterms:modified>
</cp:coreProperties>
</file>

<file path=docProps/thumbnail.jpeg>
</file>